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sfera.hr/dodatni-digitalni-sadrzaji/7acd62c9-e1b4-424a-8c5e-fd501c066d80/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3.jp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t="11041"/>
          <a:stretch/>
        </p:blipFill>
        <p:spPr>
          <a:xfrm>
            <a:off x="0" y="0"/>
            <a:ext cx="12192000" cy="687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31" name="Google Shape;231;p22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2" name="Google Shape;232;p22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8040557" y="1575985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8939079" y="2388679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237" name="Google Shape;237;p22"/>
          <p:cNvSpPr/>
          <p:nvPr/>
        </p:nvSpPr>
        <p:spPr>
          <a:xfrm>
            <a:off x="1385040" y="746065"/>
            <a:ext cx="68023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Koja su važna ostvarenja iliraca za hrvatski jezik u 19. stoljeću?</a:t>
            </a:r>
            <a:endParaRPr sz="2400" dirty="0"/>
          </a:p>
        </p:txBody>
      </p:sp>
      <p:sp>
        <p:nvSpPr>
          <p:cNvPr id="238" name="Google Shape;238;p22"/>
          <p:cNvSpPr txBox="1"/>
          <p:nvPr/>
        </p:nvSpPr>
        <p:spPr>
          <a:xfrm>
            <a:off x="8589781" y="3161334"/>
            <a:ext cx="26490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HRVATSKI JEZIK U 19. stoljeću</a:t>
            </a:r>
            <a:endParaRPr sz="2400" dirty="0"/>
          </a:p>
        </p:txBody>
      </p:sp>
      <p:sp>
        <p:nvSpPr>
          <p:cNvPr id="239" name="Google Shape;239;p22"/>
          <p:cNvSpPr txBox="1"/>
          <p:nvPr/>
        </p:nvSpPr>
        <p:spPr>
          <a:xfrm>
            <a:off x="3144807" y="1757654"/>
            <a:ext cx="55793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1836. godine novine dobivaju naziv Ilirske narodne novine i podlistak Danica ilirska </a:t>
            </a:r>
            <a:endParaRPr sz="2400" dirty="0"/>
          </a:p>
        </p:txBody>
      </p:sp>
      <p:pic>
        <p:nvPicPr>
          <p:cNvPr id="240" name="Google Shape;240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2204" y="1801379"/>
            <a:ext cx="2532660" cy="350157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2"/>
          <p:cNvSpPr txBox="1"/>
          <p:nvPr/>
        </p:nvSpPr>
        <p:spPr>
          <a:xfrm>
            <a:off x="3138621" y="2832007"/>
            <a:ext cx="416737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osnovicu je zajedničkoga jezika odabrano štokavsko narječje i (i)jekavski govor.</a:t>
            </a:r>
            <a:endParaRPr sz="2400" dirty="0"/>
          </a:p>
        </p:txBody>
      </p:sp>
      <p:sp>
        <p:nvSpPr>
          <p:cNvPr id="242" name="Google Shape;242;p22"/>
          <p:cNvSpPr txBox="1"/>
          <p:nvPr/>
        </p:nvSpPr>
        <p:spPr>
          <a:xfrm>
            <a:off x="3138621" y="4263387"/>
            <a:ext cx="36473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Hrvatski sabor 1847. godine hrvatski je jezik proglasio službenim.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3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9" name="Google Shape;249;p23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839772" y="1298207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 txBox="1"/>
          <p:nvPr/>
        </p:nvSpPr>
        <p:spPr>
          <a:xfrm>
            <a:off x="8953109" y="2023274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8554211" y="2906303"/>
            <a:ext cx="259900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NOVOSADSKI</a:t>
            </a:r>
            <a:r>
              <a:rPr lang="hr-HR" sz="2400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DOGOVOR </a:t>
            </a:r>
            <a:endParaRPr lang="hr-HR" sz="2400" b="1" dirty="0" smtClean="0">
              <a:solidFill>
                <a:srgbClr val="7CADD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 smtClean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1954. godina</a:t>
            </a:r>
            <a:endParaRPr sz="2400" dirty="0"/>
          </a:p>
        </p:txBody>
      </p:sp>
      <p:sp>
        <p:nvSpPr>
          <p:cNvPr id="255" name="Google Shape;255;p23"/>
          <p:cNvSpPr/>
          <p:nvPr/>
        </p:nvSpPr>
        <p:spPr>
          <a:xfrm>
            <a:off x="1459389" y="675924"/>
            <a:ext cx="68949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Koji su zaključci Novosadskog dogovora pedesetih godina 20. stoljeća? Što se događa s hrvatskim jezikom?</a:t>
            </a:r>
            <a:endParaRPr sz="2400" dirty="0"/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7292" y="2053887"/>
            <a:ext cx="2503802" cy="333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 txBox="1"/>
          <p:nvPr/>
        </p:nvSpPr>
        <p:spPr>
          <a:xfrm>
            <a:off x="3583797" y="1985504"/>
            <a:ext cx="404697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Jezikoslovci Matice hrvatske i Matice srpske donose zaključke o ravnopravnosti jezika, pisma, izgovora.</a:t>
            </a:r>
            <a:endParaRPr sz="2400" dirty="0"/>
          </a:p>
        </p:txBody>
      </p:sp>
      <p:sp>
        <p:nvSpPr>
          <p:cNvPr id="258" name="Google Shape;258;p23"/>
          <p:cNvSpPr txBox="1"/>
          <p:nvPr/>
        </p:nvSpPr>
        <p:spPr>
          <a:xfrm>
            <a:off x="3583797" y="3788196"/>
            <a:ext cx="33170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Izrađuju zajednički pravopis i rječnik.</a:t>
            </a:r>
            <a:endParaRPr sz="2400" dirty="0"/>
          </a:p>
        </p:txBody>
      </p:sp>
      <p:sp>
        <p:nvSpPr>
          <p:cNvPr id="259" name="Google Shape;259;p23"/>
          <p:cNvSpPr txBox="1"/>
          <p:nvPr/>
        </p:nvSpPr>
        <p:spPr>
          <a:xfrm>
            <a:off x="3639910" y="4684403"/>
            <a:ext cx="39908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stvarnoj praksi hrvatski jezik je potisnut i nastupa teško razdoblje.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4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66" name="Google Shape;266;p24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494068" y="1269794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8463459" y="1968862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>
            <a:off x="8030564" y="2746512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HRVATSKI JEZIK U 20. stoljeću</a:t>
            </a:r>
            <a:endParaRPr sz="2400" dirty="0"/>
          </a:p>
        </p:txBody>
      </p:sp>
      <p:sp>
        <p:nvSpPr>
          <p:cNvPr id="272" name="Google Shape;272;p24"/>
          <p:cNvSpPr/>
          <p:nvPr/>
        </p:nvSpPr>
        <p:spPr>
          <a:xfrm>
            <a:off x="1924505" y="422449"/>
            <a:ext cx="77526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Kakav je položaj hrvatskoga jezika u 2. polovici 20. stoljeća? Što su zahtijevali potpisnici Deklaracije? Koja je vrijednost </a:t>
            </a:r>
            <a:r>
              <a:rPr lang="hr-H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londonca</a:t>
            </a: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dirty="0"/>
          </a:p>
        </p:txBody>
      </p:sp>
      <p:pic>
        <p:nvPicPr>
          <p:cNvPr id="273" name="Google Shape;273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257" y="1808594"/>
            <a:ext cx="2741101" cy="208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79351" y="3471962"/>
            <a:ext cx="1816070" cy="263001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/>
          <p:nvPr/>
        </p:nvSpPr>
        <p:spPr>
          <a:xfrm>
            <a:off x="3243658" y="1688156"/>
            <a:ext cx="371132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Deklaracija o nazivu i položaju hrvatskog književnog jezika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objavljena je u novinama Telegram 1967. godine.</a:t>
            </a:r>
            <a:endParaRPr sz="2400" dirty="0"/>
          </a:p>
        </p:txBody>
      </p:sp>
      <p:sp>
        <p:nvSpPr>
          <p:cNvPr id="276" name="Google Shape;276;p24"/>
          <p:cNvSpPr/>
          <p:nvPr/>
        </p:nvSpPr>
        <p:spPr>
          <a:xfrm>
            <a:off x="731557" y="4132845"/>
            <a:ext cx="452338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Jezikoslovci Stjepan Babić, Božidar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Finka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Milan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Moguš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objavljuju 1971. godine </a:t>
            </a: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Hrvatski pravopis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popularno nazvan</a:t>
            </a:r>
            <a:r>
              <a:rPr lang="hr-HR" sz="2400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b="1" dirty="0" err="1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londonac</a:t>
            </a:r>
            <a:r>
              <a:rPr lang="hr-HR" sz="24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3" name="Google Shape;283;p25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799929" y="1058007"/>
            <a:ext cx="3951153" cy="403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8687864" y="1841182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PONOVI</a:t>
            </a:r>
            <a:endParaRPr/>
          </a:p>
        </p:txBody>
      </p:sp>
      <p:sp>
        <p:nvSpPr>
          <p:cNvPr id="288" name="Google Shape;288;p25"/>
          <p:cNvSpPr txBox="1"/>
          <p:nvPr/>
        </p:nvSpPr>
        <p:spPr>
          <a:xfrm>
            <a:off x="8182580" y="2494346"/>
            <a:ext cx="29292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POVIJEST HRVATSKOGA JEZIKA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od 16. do 20. stoljeća</a:t>
            </a:r>
            <a:endParaRPr sz="2400" dirty="0"/>
          </a:p>
        </p:txBody>
      </p:sp>
      <p:sp>
        <p:nvSpPr>
          <p:cNvPr id="289" name="Google Shape;289;p25"/>
          <p:cNvSpPr txBox="1"/>
          <p:nvPr/>
        </p:nvSpPr>
        <p:spPr>
          <a:xfrm>
            <a:off x="2232212" y="466270"/>
            <a:ext cx="6357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Promotri razvitak hrvatskoga jezika slijedeći najvažnija djela i događaje.</a:t>
            </a:r>
            <a:endParaRPr sz="2400" b="1" dirty="0"/>
          </a:p>
        </p:txBody>
      </p:sp>
      <p:pic>
        <p:nvPicPr>
          <p:cNvPr id="290" name="Google Shape;290;p2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981" y="1338714"/>
            <a:ext cx="7463494" cy="453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9253" y="3041117"/>
            <a:ext cx="2049509" cy="27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96" name="Google Shape;296;p26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7" name="Google Shape;297;p26" descr="Orange Circle Logo - Free image on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593724">
            <a:off x="7862950" y="1343407"/>
            <a:ext cx="4283625" cy="417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001462" y="4305804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 rotWithShape="1">
          <a:blip r:embed="rId7">
            <a:alphaModFix/>
          </a:blip>
          <a:srcRect l="28661" r="13991"/>
          <a:stretch/>
        </p:blipFill>
        <p:spPr>
          <a:xfrm>
            <a:off x="9296185" y="4754124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9071225" y="1883817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8283143" y="2636119"/>
            <a:ext cx="3639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NORMATIVNI PRIRUČNICI</a:t>
            </a:r>
            <a:endParaRPr sz="2400" dirty="0"/>
          </a:p>
        </p:txBody>
      </p:sp>
      <p:sp>
        <p:nvSpPr>
          <p:cNvPr id="303" name="Google Shape;303;p26"/>
          <p:cNvSpPr txBox="1"/>
          <p:nvPr/>
        </p:nvSpPr>
        <p:spPr>
          <a:xfrm>
            <a:off x="8814691" y="3059301"/>
            <a:ext cx="269227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gramatika</a:t>
            </a:r>
            <a:endParaRPr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pravopis</a:t>
            </a:r>
            <a:endParaRPr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rječnik</a:t>
            </a:r>
            <a:endParaRPr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jezični savjetnik</a:t>
            </a:r>
            <a:endParaRPr sz="2400" dirty="0"/>
          </a:p>
        </p:txBody>
      </p:sp>
      <p:sp>
        <p:nvSpPr>
          <p:cNvPr id="304" name="Google Shape;304;p26"/>
          <p:cNvSpPr txBox="1"/>
          <p:nvPr/>
        </p:nvSpPr>
        <p:spPr>
          <a:xfrm>
            <a:off x="2081320" y="512119"/>
            <a:ext cx="64708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Hrvatski standardni jezik uređen je normativnim priručnicima. Pročitaj što u kojem možeš naći.</a:t>
            </a:r>
            <a:endParaRPr sz="2400" dirty="0"/>
          </a:p>
        </p:txBody>
      </p:sp>
      <p:sp>
        <p:nvSpPr>
          <p:cNvPr id="305" name="Google Shape;305;p26"/>
          <p:cNvSpPr/>
          <p:nvPr/>
        </p:nvSpPr>
        <p:spPr>
          <a:xfrm>
            <a:off x="195910" y="1529039"/>
            <a:ext cx="70478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PRAVOPIS</a:t>
            </a:r>
            <a:r>
              <a:rPr lang="hr-HR" sz="24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propisuje način na koji se grafički znakovi (slova, interpunkcija) upotrebljavaju za pisanje jezika.</a:t>
            </a:r>
            <a:endParaRPr sz="2400" dirty="0"/>
          </a:p>
        </p:txBody>
      </p:sp>
      <p:sp>
        <p:nvSpPr>
          <p:cNvPr id="306" name="Google Shape;306;p26"/>
          <p:cNvSpPr/>
          <p:nvPr/>
        </p:nvSpPr>
        <p:spPr>
          <a:xfrm>
            <a:off x="161057" y="2418518"/>
            <a:ext cx="60509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GRAMATIKA</a:t>
            </a:r>
            <a:r>
              <a:rPr lang="hr-HR" sz="2400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propisuje temeljne zakonitosti funkcioniranja jezika.</a:t>
            </a:r>
            <a:endParaRPr sz="2400" dirty="0"/>
          </a:p>
        </p:txBody>
      </p:sp>
      <p:sp>
        <p:nvSpPr>
          <p:cNvPr id="307" name="Google Shape;307;p26"/>
          <p:cNvSpPr/>
          <p:nvPr/>
        </p:nvSpPr>
        <p:spPr>
          <a:xfrm>
            <a:off x="195910" y="3280947"/>
            <a:ext cx="53831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RJEČNIK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sadržava popis riječi, izraza i imena protumačenih opisnim značenjem.</a:t>
            </a:r>
            <a:endParaRPr sz="2400" dirty="0"/>
          </a:p>
        </p:txBody>
      </p:sp>
      <p:sp>
        <p:nvSpPr>
          <p:cNvPr id="308" name="Google Shape;308;p26"/>
          <p:cNvSpPr txBox="1"/>
          <p:nvPr/>
        </p:nvSpPr>
        <p:spPr>
          <a:xfrm>
            <a:off x="163118" y="4259854"/>
            <a:ext cx="42700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JEZIČNI SAVJETNIK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preporučuje koje su jezične jedinice u govoru i pismu pravilne, a koje ne.</a:t>
            </a:r>
            <a:endParaRPr sz="2400" dirty="0"/>
          </a:p>
        </p:txBody>
      </p:sp>
      <p:pic>
        <p:nvPicPr>
          <p:cNvPr id="310" name="Google Shape;310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64675" y="4327631"/>
            <a:ext cx="1585404" cy="23767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7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16" name="Google Shape;316;p27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7" name="Google Shape;317;p27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8133767" y="1203615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791280" y="3953560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9960370" y="4313434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8826402" y="1560862"/>
            <a:ext cx="2553264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UVJEŽBAVANJE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8684122" y="2255010"/>
            <a:ext cx="272975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Pažljivo pročitaj tvrdnje i označi točno         ili netočno       .</a:t>
            </a:r>
            <a:endParaRPr sz="2400" dirty="0"/>
          </a:p>
        </p:txBody>
      </p:sp>
      <p:pic>
        <p:nvPicPr>
          <p:cNvPr id="323" name="Google Shape;323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60950" y="2888527"/>
            <a:ext cx="676715" cy="74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35027" y="3258111"/>
            <a:ext cx="627942" cy="7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7"/>
          <p:cNvSpPr txBox="1"/>
          <p:nvPr/>
        </p:nvSpPr>
        <p:spPr>
          <a:xfrm>
            <a:off x="1210190" y="805343"/>
            <a:ext cx="56259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Otac je hrvatske književnosti Marin Držić.</a:t>
            </a:r>
            <a:endParaRPr sz="2400" dirty="0"/>
          </a:p>
        </p:txBody>
      </p:sp>
      <p:sp>
        <p:nvSpPr>
          <p:cNvPr id="326" name="Google Shape;326;p27"/>
          <p:cNvSpPr txBox="1"/>
          <p:nvPr/>
        </p:nvSpPr>
        <p:spPr>
          <a:xfrm>
            <a:off x="1209252" y="1310850"/>
            <a:ext cx="50814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Judita je pisana hrvatskim jezikom.</a:t>
            </a:r>
            <a:endParaRPr sz="2400" dirty="0"/>
          </a:p>
        </p:txBody>
      </p:sp>
      <p:sp>
        <p:nvSpPr>
          <p:cNvPr id="327" name="Google Shape;327;p27"/>
          <p:cNvSpPr txBox="1"/>
          <p:nvPr/>
        </p:nvSpPr>
        <p:spPr>
          <a:xfrm>
            <a:off x="1209252" y="1868156"/>
            <a:ext cx="608546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Petar Zoranić autor je prvog romana „Robinja”.</a:t>
            </a:r>
            <a:endParaRPr sz="2400" dirty="0"/>
          </a:p>
        </p:txBody>
      </p:sp>
      <p:sp>
        <p:nvSpPr>
          <p:cNvPr id="328" name="Google Shape;328;p27"/>
          <p:cNvSpPr txBox="1"/>
          <p:nvPr/>
        </p:nvSpPr>
        <p:spPr>
          <a:xfrm>
            <a:off x="1238431" y="2405169"/>
            <a:ext cx="49881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Faust Vrančić autor je prvog rječnika.</a:t>
            </a:r>
            <a:endParaRPr sz="2400" dirty="0"/>
          </a:p>
        </p:txBody>
      </p:sp>
      <p:sp>
        <p:nvSpPr>
          <p:cNvPr id="329" name="Google Shape;329;p27"/>
          <p:cNvSpPr txBox="1"/>
          <p:nvPr/>
        </p:nvSpPr>
        <p:spPr>
          <a:xfrm>
            <a:off x="1233594" y="2923407"/>
            <a:ext cx="58764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Bartol Kašić hrvatski jezik naziva dalmatinski.</a:t>
            </a:r>
            <a:endParaRPr sz="2400" dirty="0"/>
          </a:p>
        </p:txBody>
      </p:sp>
      <p:sp>
        <p:nvSpPr>
          <p:cNvPr id="330" name="Google Shape;330;p27"/>
          <p:cNvSpPr txBox="1"/>
          <p:nvPr/>
        </p:nvSpPr>
        <p:spPr>
          <a:xfrm>
            <a:off x="1209252" y="3488267"/>
            <a:ext cx="71363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Gajica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naziv za uređeni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slovopis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nastao u 19. stoljeću.</a:t>
            </a:r>
            <a:endParaRPr sz="2400" dirty="0"/>
          </a:p>
        </p:txBody>
      </p:sp>
      <p:sp>
        <p:nvSpPr>
          <p:cNvPr id="331" name="Google Shape;331;p27"/>
          <p:cNvSpPr txBox="1"/>
          <p:nvPr/>
        </p:nvSpPr>
        <p:spPr>
          <a:xfrm>
            <a:off x="1181259" y="4101441"/>
            <a:ext cx="75028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Deklaracija o nazivu i položaju hrvatskoga jezika objavljena je 1967. godine.</a:t>
            </a:r>
            <a:endParaRPr sz="2400" dirty="0"/>
          </a:p>
        </p:txBody>
      </p:sp>
      <p:sp>
        <p:nvSpPr>
          <p:cNvPr id="332" name="Google Shape;332;p27"/>
          <p:cNvSpPr/>
          <p:nvPr/>
        </p:nvSpPr>
        <p:spPr>
          <a:xfrm>
            <a:off x="1060441" y="5009949"/>
            <a:ext cx="79049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Gramatika propisuje način na koji se grafički znakovi (slova, interpunkcija) upotrebljavaju za pisanje jezika.</a:t>
            </a:r>
            <a:endParaRPr sz="2400" dirty="0"/>
          </a:p>
        </p:txBody>
      </p:sp>
      <p:pic>
        <p:nvPicPr>
          <p:cNvPr id="333" name="Google Shape;333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8489" y="694015"/>
            <a:ext cx="628015" cy="7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5204" y="1155954"/>
            <a:ext cx="67691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9651" y="1732357"/>
            <a:ext cx="628015" cy="7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1986" y="2286777"/>
            <a:ext cx="67691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9650" y="2759539"/>
            <a:ext cx="628015" cy="7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041" y="3417042"/>
            <a:ext cx="67691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5517" y="4017914"/>
            <a:ext cx="67691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9859" y="4891796"/>
            <a:ext cx="628015" cy="756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1" y="342899"/>
            <a:ext cx="10447546" cy="591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9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51" name="Google Shape;351;p29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2" name="Google Shape;352;p29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022368" y="1223655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9"/>
          <p:cNvSpPr txBox="1"/>
          <p:nvPr/>
        </p:nvSpPr>
        <p:spPr>
          <a:xfrm>
            <a:off x="8032847" y="2037347"/>
            <a:ext cx="179319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PONOVI</a:t>
            </a:r>
            <a:endParaRPr/>
          </a:p>
        </p:txBody>
      </p:sp>
      <p:pic>
        <p:nvPicPr>
          <p:cNvPr id="357" name="Google Shape;357;p2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t="24066" r="27775" b="26702"/>
          <a:stretch/>
        </p:blipFill>
        <p:spPr>
          <a:xfrm>
            <a:off x="7435034" y="2573747"/>
            <a:ext cx="2939547" cy="103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9"/>
          <p:cNvPicPr preferRelativeResize="0"/>
          <p:nvPr/>
        </p:nvPicPr>
        <p:blipFill rotWithShape="1">
          <a:blip r:embed="rId10">
            <a:alphaModFix/>
          </a:blip>
          <a:srcRect l="15133" t="23051" r="73480" b="54385"/>
          <a:stretch/>
        </p:blipFill>
        <p:spPr>
          <a:xfrm>
            <a:off x="593871" y="1133981"/>
            <a:ext cx="1072661" cy="11957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9" name="Google Shape;359;p29"/>
          <p:cNvPicPr preferRelativeResize="0"/>
          <p:nvPr/>
        </p:nvPicPr>
        <p:blipFill rotWithShape="1">
          <a:blip r:embed="rId11">
            <a:alphaModFix/>
          </a:blip>
          <a:srcRect l="29760" t="22932" r="58682" b="54370"/>
          <a:stretch/>
        </p:blipFill>
        <p:spPr>
          <a:xfrm>
            <a:off x="576285" y="2688854"/>
            <a:ext cx="1090247" cy="12045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0" name="Google Shape;360;p29"/>
          <p:cNvPicPr preferRelativeResize="0"/>
          <p:nvPr/>
        </p:nvPicPr>
        <p:blipFill rotWithShape="1">
          <a:blip r:embed="rId12">
            <a:alphaModFix/>
          </a:blip>
          <a:srcRect l="44134" t="22870" r="44171" b="54212"/>
          <a:stretch/>
        </p:blipFill>
        <p:spPr>
          <a:xfrm>
            <a:off x="563096" y="4110879"/>
            <a:ext cx="1116623" cy="12309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1" name="Google Shape;361;p29"/>
          <p:cNvPicPr preferRelativeResize="0"/>
          <p:nvPr/>
        </p:nvPicPr>
        <p:blipFill rotWithShape="1">
          <a:blip r:embed="rId13">
            <a:alphaModFix/>
          </a:blip>
          <a:srcRect l="58704" t="22750" r="29722" b="54062"/>
          <a:stretch/>
        </p:blipFill>
        <p:spPr>
          <a:xfrm>
            <a:off x="3994774" y="1109358"/>
            <a:ext cx="1107831" cy="124850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62" name="Google Shape;362;p29"/>
          <p:cNvPicPr preferRelativeResize="0"/>
          <p:nvPr/>
        </p:nvPicPr>
        <p:blipFill rotWithShape="1">
          <a:blip r:embed="rId14">
            <a:alphaModFix/>
          </a:blip>
          <a:srcRect l="73534" t="22757" r="15143" b="54677"/>
          <a:stretch/>
        </p:blipFill>
        <p:spPr>
          <a:xfrm>
            <a:off x="3971601" y="2643636"/>
            <a:ext cx="1129623" cy="126632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63" name="Google Shape;363;p29"/>
          <p:cNvSpPr txBox="1"/>
          <p:nvPr/>
        </p:nvSpPr>
        <p:spPr>
          <a:xfrm>
            <a:off x="1838878" y="1133981"/>
            <a:ext cx="17111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Ponovi povijesne sadržaje ranijih razreda uz igrice.</a:t>
            </a:r>
            <a:endParaRPr/>
          </a:p>
        </p:txBody>
      </p:sp>
      <p:sp>
        <p:nvSpPr>
          <p:cNvPr id="364" name="Google Shape;364;p29"/>
          <p:cNvSpPr txBox="1"/>
          <p:nvPr/>
        </p:nvSpPr>
        <p:spPr>
          <a:xfrm>
            <a:off x="1855694" y="2796988"/>
            <a:ext cx="16943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Pronađi i poslušaj zvučne zapise hrvatskih budnica.</a:t>
            </a:r>
            <a:endParaRPr/>
          </a:p>
        </p:txBody>
      </p:sp>
      <p:sp>
        <p:nvSpPr>
          <p:cNvPr id="365" name="Google Shape;365;p29"/>
          <p:cNvSpPr txBox="1"/>
          <p:nvPr/>
        </p:nvSpPr>
        <p:spPr>
          <a:xfrm>
            <a:off x="1855694" y="4171334"/>
            <a:ext cx="194982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Ponovi svoje znanje proučavajući važne dokumente na platformi Europeana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5376193" y="1109358"/>
            <a:ext cx="136273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Provjeri svoje znanje rješavajući kvizove i igre.</a:t>
            </a:r>
            <a:endParaRPr/>
          </a:p>
        </p:txBody>
      </p:sp>
      <p:sp>
        <p:nvSpPr>
          <p:cNvPr id="367" name="Google Shape;367;p29"/>
          <p:cNvSpPr txBox="1"/>
          <p:nvPr/>
        </p:nvSpPr>
        <p:spPr>
          <a:xfrm>
            <a:off x="5376193" y="2796988"/>
            <a:ext cx="14745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Vrednuj svoje znanje rješavajući izlaznu karticu.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ponsor — UIC Summer Institute on Sustainability and Energy"/>
          <p:cNvPicPr preferRelativeResize="0"/>
          <p:nvPr/>
        </p:nvPicPr>
        <p:blipFill rotWithShape="1">
          <a:blip r:embed="rId3">
            <a:alphaModFix/>
          </a:blip>
          <a:srcRect t="19533" r="16995" b="-1"/>
          <a:stretch/>
        </p:blipFill>
        <p:spPr>
          <a:xfrm>
            <a:off x="6103088" y="0"/>
            <a:ext cx="6088912" cy="587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2640740" y="-2659105"/>
            <a:ext cx="6873789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descr="e-sfera.hr ‐ platforma udžbenika Školske knjige"/>
          <p:cNvPicPr preferRelativeResize="0"/>
          <p:nvPr/>
        </p:nvPicPr>
        <p:blipFill rotWithShape="1">
          <a:blip r:embed="rId5">
            <a:alphaModFix/>
          </a:blip>
          <a:srcRect t="28233" b="28909"/>
          <a:stretch/>
        </p:blipFill>
        <p:spPr>
          <a:xfrm>
            <a:off x="8664962" y="5616266"/>
            <a:ext cx="2489706" cy="53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 descr="Orange Circle Logo - Free image on Pixaba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822" y="3116337"/>
            <a:ext cx="2736906" cy="27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Orange Circle Logo - Free image on Pixab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85170" y="4853486"/>
            <a:ext cx="750775" cy="74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Orange Circle Logo - Free image on Pixaba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5076" y="4001659"/>
            <a:ext cx="1105121" cy="109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58365" y="949568"/>
            <a:ext cx="4230454" cy="282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 descr="Orange Circle Logo - Free image on Pixaba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980131">
            <a:off x="2873178" y="640446"/>
            <a:ext cx="3424865" cy="338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11">
            <a:alphaModFix/>
          </a:blip>
          <a:srcRect l="34255" t="14744" r="34447" b="10255"/>
          <a:stretch/>
        </p:blipFill>
        <p:spPr>
          <a:xfrm rot="-401530">
            <a:off x="1280050" y="3143245"/>
            <a:ext cx="1907929" cy="25717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7910920" y="949568"/>
            <a:ext cx="3702524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0" i="0" u="none" strike="noStrike" cap="none">
                <a:solidFill>
                  <a:srgbClr val="7CADD2"/>
                </a:solidFill>
                <a:latin typeface="Impact"/>
                <a:ea typeface="Impact"/>
                <a:cs typeface="Impact"/>
                <a:sym typeface="Impact"/>
              </a:rPr>
              <a:t>Povijest hrvatskoga jezika </a:t>
            </a:r>
            <a:endParaRPr sz="4000" b="0" i="0" u="none" strike="noStrike" cap="none">
              <a:solidFill>
                <a:srgbClr val="7CADD2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0" i="0" u="none" strike="noStrike" cap="none">
                <a:solidFill>
                  <a:srgbClr val="7CADD2"/>
                </a:solidFill>
                <a:latin typeface="Impact"/>
                <a:ea typeface="Impact"/>
                <a:cs typeface="Impact"/>
                <a:sym typeface="Impact"/>
              </a:rPr>
              <a:t>(od 16. do 20. stoljeća)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" name="Google Shape;105;p15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6768469" y="965106"/>
            <a:ext cx="4615379" cy="45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018424" y="1664121"/>
            <a:ext cx="1763119" cy="266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5266216" y="1893448"/>
            <a:ext cx="1144965" cy="244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8352142" y="909189"/>
            <a:ext cx="175089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POVEŽI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8">
            <a:alphaModFix/>
          </a:blip>
          <a:srcRect t="-1" b="1235"/>
          <a:stretch/>
        </p:blipFill>
        <p:spPr>
          <a:xfrm rot="-234433">
            <a:off x="984559" y="558624"/>
            <a:ext cx="4075751" cy="5484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/>
          <p:nvPr/>
        </p:nvSpPr>
        <p:spPr>
          <a:xfrm>
            <a:off x="7781543" y="1893448"/>
            <a:ext cx="319236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kojim se pismima razvijala hrvatska pismenost? Koji su najpoznatiji spomenici hrvatske pismenosti od prvih početaka do pojave tiska?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8" name="Google Shape;118;p16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103435" y="1054037"/>
            <a:ext cx="4277535" cy="43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8461354" y="4694285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8399098" y="1070560"/>
            <a:ext cx="2255236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PRIPREMI SE</a:t>
            </a:r>
            <a:endParaRPr dirty="0"/>
          </a:p>
        </p:txBody>
      </p:sp>
      <p:sp>
        <p:nvSpPr>
          <p:cNvPr id="123" name="Google Shape;123;p16"/>
          <p:cNvSpPr/>
          <p:nvPr/>
        </p:nvSpPr>
        <p:spPr>
          <a:xfrm>
            <a:off x="7938321" y="1791218"/>
            <a:ext cx="29037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Promotri normativne priručnike. Jesi li se već služio/služila kojima među njima? Koja je njihova uloga u hrvatskome standardnom jeziku?</a:t>
            </a:r>
            <a:endParaRPr sz="2400" dirty="0"/>
          </a:p>
        </p:txBody>
      </p:sp>
      <p:pic>
        <p:nvPicPr>
          <p:cNvPr id="124" name="Google Shape;124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696" y="1734951"/>
            <a:ext cx="1837682" cy="2791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1771011" y="1053318"/>
            <a:ext cx="46443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Normativni jezični priručnici</a:t>
            </a:r>
            <a:endParaRPr dirty="0"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6532" y="1734951"/>
            <a:ext cx="1989826" cy="285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17564" y="1804885"/>
            <a:ext cx="1876958" cy="272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677159" y="4637800"/>
            <a:ext cx="15226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gramatika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3058636" y="4603972"/>
            <a:ext cx="15226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pravopis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5433837" y="4612225"/>
            <a:ext cx="15226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rječnik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" name="Google Shape;137;p17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6972109" y="1449287"/>
            <a:ext cx="4750886" cy="459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868913" y="4844660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6730144" y="4731891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8636275" y="1224576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8337721" y="1992777"/>
            <a:ext cx="23921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HRVATSKI JEZIK </a:t>
            </a:r>
            <a:r>
              <a:rPr lang="hr-HR" sz="2400" b="1" dirty="0" smtClean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u </a:t>
            </a: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16. stoljeću</a:t>
            </a:r>
            <a:endParaRPr sz="2400" dirty="0"/>
          </a:p>
        </p:txBody>
      </p:sp>
      <p:sp>
        <p:nvSpPr>
          <p:cNvPr id="143" name="Google Shape;143;p17"/>
          <p:cNvSpPr txBox="1"/>
          <p:nvPr/>
        </p:nvSpPr>
        <p:spPr>
          <a:xfrm>
            <a:off x="1089636" y="642445"/>
            <a:ext cx="75297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Tko je najistaknutiji predstavnik u hrvatskoj književnosti 16. stoljeća? Koga nazivamo ocem hrvatske književnosti?</a:t>
            </a:r>
            <a:endParaRPr sz="2400" dirty="0"/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91389" y="1658152"/>
            <a:ext cx="2101354" cy="31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8037495" y="2802214"/>
            <a:ext cx="34065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Marko Marulić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otac hrvatske književnosti, svoje je najvažnije djelo </a:t>
            </a: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Juditu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napisao </a:t>
            </a: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1501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godine na </a:t>
            </a: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hrvatskome jeziku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</p:txBody>
      </p:sp>
      <p:sp>
        <p:nvSpPr>
          <p:cNvPr id="146" name="Google Shape;146;p17"/>
          <p:cNvSpPr/>
          <p:nvPr/>
        </p:nvSpPr>
        <p:spPr>
          <a:xfrm>
            <a:off x="510684" y="4735607"/>
            <a:ext cx="26341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prvo izdanje 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Judite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1521., Mletci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3191685" y="4976442"/>
            <a:ext cx="25502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Lucas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Cranach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st.: 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Judita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(oko 1530.)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1650" y="1653345"/>
            <a:ext cx="1979065" cy="3078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4" name="Google Shape;154;p18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180" y="-2626179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5" name="Google Shape;155;p18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8036921" y="1478495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9190593" y="1862603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2472456" y="561027"/>
            <a:ext cx="7080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Promotri ostale istaknute pisce i djela hrvatske književnosti 16. stoljeća.</a:t>
            </a:r>
            <a:endParaRPr sz="2400" dirty="0"/>
          </a:p>
        </p:txBody>
      </p:sp>
      <p:sp>
        <p:nvSpPr>
          <p:cNvPr id="161" name="Google Shape;161;p18"/>
          <p:cNvSpPr txBox="1"/>
          <p:nvPr/>
        </p:nvSpPr>
        <p:spPr>
          <a:xfrm>
            <a:off x="8366864" y="2714989"/>
            <a:ext cx="30801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PRVA DRAMA I ROMAN  - 16. stoljeće</a:t>
            </a:r>
            <a:endParaRPr sz="2400" dirty="0"/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580" y="1984959"/>
            <a:ext cx="1889921" cy="279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74478" y="1939787"/>
            <a:ext cx="2004841" cy="275141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/>
          <p:nvPr/>
        </p:nvSpPr>
        <p:spPr>
          <a:xfrm>
            <a:off x="82243" y="5059123"/>
            <a:ext cx="29371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Hanibal Lucić, 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Robinja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prva svjetovna drama</a:t>
            </a:r>
            <a:endParaRPr sz="2400" dirty="0"/>
          </a:p>
        </p:txBody>
      </p:sp>
      <p:sp>
        <p:nvSpPr>
          <p:cNvPr id="165" name="Google Shape;165;p18"/>
          <p:cNvSpPr/>
          <p:nvPr/>
        </p:nvSpPr>
        <p:spPr>
          <a:xfrm>
            <a:off x="3051399" y="5054198"/>
            <a:ext cx="33701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Petar Zoranić, 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Planine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prvi hrvatski roman</a:t>
            </a:r>
            <a:endParaRPr sz="2400" dirty="0"/>
          </a:p>
        </p:txBody>
      </p:sp>
      <p:sp>
        <p:nvSpPr>
          <p:cNvPr id="166" name="Google Shape;166;p18"/>
          <p:cNvSpPr txBox="1"/>
          <p:nvPr/>
        </p:nvSpPr>
        <p:spPr>
          <a:xfrm>
            <a:off x="6115523" y="4853980"/>
            <a:ext cx="201071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hr-HR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komediograf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Držić,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Dundo Maroje</a:t>
            </a:r>
            <a:endParaRPr sz="2400" dirty="0"/>
          </a:p>
        </p:txBody>
      </p:sp>
      <p:pic>
        <p:nvPicPr>
          <p:cNvPr id="167" name="Google Shape;167;p18" descr="Marin Držić: Piesni Marina Darxichia viedno stavgliene smnosim drvsim  liepim stvarmi (pretisak 1989.) - Crveni peristi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10993" y="1823212"/>
            <a:ext cx="1887204" cy="274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4" name="Google Shape;174;p19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709866" y="1095107"/>
            <a:ext cx="4029252" cy="397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050595" y="4358833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9705190" y="4686591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9037481" y="1278807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8466671" y="1958709"/>
            <a:ext cx="24770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PRVI RJEČNIK I GRAMATIKA</a:t>
            </a:r>
            <a:endParaRPr sz="2400" dirty="0"/>
          </a:p>
        </p:txBody>
      </p:sp>
      <p:sp>
        <p:nvSpPr>
          <p:cNvPr id="180" name="Google Shape;180;p19"/>
          <p:cNvSpPr txBox="1"/>
          <p:nvPr/>
        </p:nvSpPr>
        <p:spPr>
          <a:xfrm>
            <a:off x="1961083" y="494193"/>
            <a:ext cx="75531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Zašto se javlja potreba za stvaranjem gramatike i rječnika? Tko su autori prve gramatike i rječnika? </a:t>
            </a:r>
            <a:endParaRPr sz="2400" dirty="0"/>
          </a:p>
        </p:txBody>
      </p:sp>
      <p:pic>
        <p:nvPicPr>
          <p:cNvPr id="181" name="Google Shape;181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563" y="1758836"/>
            <a:ext cx="1722317" cy="244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97802" y="1772814"/>
            <a:ext cx="1773874" cy="24280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220881" y="4358833"/>
            <a:ext cx="418220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Faust Vrančić, </a:t>
            </a:r>
            <a:r>
              <a:rPr lang="hr-HR" sz="2400" b="1" i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Rječnik pet najuglednijih europskih jezika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1595. (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dalmatinski jezik = hrvatski jezik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/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76904" y="2969676"/>
            <a:ext cx="1941119" cy="291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4392186" y="1526021"/>
            <a:ext cx="312546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Bartol Kašić, </a:t>
            </a:r>
            <a:r>
              <a:rPr lang="hr-HR" sz="2400" b="1" i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Osnove ilirskoga jezika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1604. (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ilirski jezik = hrvatski jezik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/>
          </a:p>
        </p:txBody>
      </p:sp>
      <p:sp>
        <p:nvSpPr>
          <p:cNvPr id="186" name="Google Shape;186;p19"/>
          <p:cNvSpPr txBox="1"/>
          <p:nvPr/>
        </p:nvSpPr>
        <p:spPr>
          <a:xfrm>
            <a:off x="8193876" y="2689454"/>
            <a:ext cx="29644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Faust Vrančić, 1595.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hr-HR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rječnik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8523251" y="3583671"/>
            <a:ext cx="26168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Bartol Kašić, 1604. - </a:t>
            </a:r>
            <a:r>
              <a:rPr lang="hr-HR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gramatika</a:t>
            </a:r>
            <a:endParaRPr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4" name="Google Shape;194;p20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085015" y="1299398"/>
            <a:ext cx="4393814" cy="424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7646649" y="4907722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8448789" y="2117640"/>
            <a:ext cx="2205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OZALJSKI KRUG</a:t>
            </a:r>
            <a:endParaRPr sz="2400" dirty="0"/>
          </a:p>
        </p:txBody>
      </p:sp>
      <p:sp>
        <p:nvSpPr>
          <p:cNvPr id="199" name="Google Shape;199;p20"/>
          <p:cNvSpPr/>
          <p:nvPr/>
        </p:nvSpPr>
        <p:spPr>
          <a:xfrm>
            <a:off x="1907971" y="473115"/>
            <a:ext cx="74715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Zaključi zašto je Ozalj postao novo kulturno središte. Promotri početak pisma Petra Zrinskog i uoči jezične osobitosti.</a:t>
            </a:r>
            <a:endParaRPr sz="2400" dirty="0"/>
          </a:p>
        </p:txBody>
      </p:sp>
      <p:sp>
        <p:nvSpPr>
          <p:cNvPr id="200" name="Google Shape;200;p20"/>
          <p:cNvSpPr/>
          <p:nvPr/>
        </p:nvSpPr>
        <p:spPr>
          <a:xfrm>
            <a:off x="7792870" y="2462371"/>
            <a:ext cx="301581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Ozaljski književno-jezični krug (17. stoljeće), okupljen oko najvećih hrvatskih velikaških obitelji Zrinskih i Frankopana.</a:t>
            </a:r>
            <a:endParaRPr sz="2400" dirty="0"/>
          </a:p>
        </p:txBody>
      </p:sp>
      <p:sp>
        <p:nvSpPr>
          <p:cNvPr id="201" name="Google Shape;201;p20"/>
          <p:cNvSpPr/>
          <p:nvPr/>
        </p:nvSpPr>
        <p:spPr>
          <a:xfrm>
            <a:off x="442287" y="4341643"/>
            <a:ext cx="447972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„Moje drago </a:t>
            </a: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serce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Nemoj se žalostiti </a:t>
            </a: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sverhu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ovoga moga pisma, niti burkati…”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iz pisma Petra Zrinskog</a:t>
            </a:r>
            <a:endParaRPr sz="2400" dirty="0"/>
          </a:p>
        </p:txBody>
      </p:sp>
      <p:pic>
        <p:nvPicPr>
          <p:cNvPr id="202" name="Google Shape;202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6969" y="1686606"/>
            <a:ext cx="3870317" cy="25560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03" name="Google Shape;203;p20"/>
          <p:cNvSpPr txBox="1"/>
          <p:nvPr/>
        </p:nvSpPr>
        <p:spPr>
          <a:xfrm>
            <a:off x="4659266" y="3110262"/>
            <a:ext cx="2684579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predstavnici: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Petar Zrinski, Katarina Zrinska, </a:t>
            </a:r>
            <a:r>
              <a:rPr lang="hr-HR" sz="2400" b="1" dirty="0" err="1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Fran</a:t>
            </a: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 Krsto Frankopan i Pavao Ritter Vitezović.</a:t>
            </a:r>
            <a:endParaRPr sz="2400" dirty="0"/>
          </a:p>
        </p:txBody>
      </p:sp>
      <p:sp>
        <p:nvSpPr>
          <p:cNvPr id="204" name="Google Shape;204;p20"/>
          <p:cNvSpPr txBox="1"/>
          <p:nvPr/>
        </p:nvSpPr>
        <p:spPr>
          <a:xfrm>
            <a:off x="8926827" y="1447372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1" name="Google Shape;211;p21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93724">
            <a:off x="7735658" y="1384744"/>
            <a:ext cx="3739995" cy="36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83569" y="4406396"/>
            <a:ext cx="1329729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 rotWithShape="1">
          <a:blip r:embed="rId6">
            <a:alphaModFix/>
          </a:blip>
          <a:srcRect l="28661" r="13991"/>
          <a:stretch/>
        </p:blipFill>
        <p:spPr>
          <a:xfrm>
            <a:off x="10196791" y="4355246"/>
            <a:ext cx="915086" cy="195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3034" y="5966900"/>
            <a:ext cx="1864561" cy="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 txBox="1"/>
          <p:nvPr/>
        </p:nvSpPr>
        <p:spPr>
          <a:xfrm>
            <a:off x="8828175" y="1413229"/>
            <a:ext cx="180121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8157644" y="2327006"/>
            <a:ext cx="28776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HRVATSKI NARODNI PREPOROD</a:t>
            </a:r>
            <a:endParaRPr sz="2400" dirty="0"/>
          </a:p>
        </p:txBody>
      </p:sp>
      <p:sp>
        <p:nvSpPr>
          <p:cNvPr id="217" name="Google Shape;217;p21"/>
          <p:cNvSpPr txBox="1"/>
          <p:nvPr/>
        </p:nvSpPr>
        <p:spPr>
          <a:xfrm>
            <a:off x="1876153" y="495349"/>
            <a:ext cx="67783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Prisjeti se iz povijesti o nastanku ilirskoga pokreta. Koja osoba  se posebno istaknula? </a:t>
            </a:r>
            <a:endParaRPr sz="2400" dirty="0"/>
          </a:p>
        </p:txBody>
      </p:sp>
      <p:sp>
        <p:nvSpPr>
          <p:cNvPr id="218" name="Google Shape;218;p21"/>
          <p:cNvSpPr txBox="1"/>
          <p:nvPr/>
        </p:nvSpPr>
        <p:spPr>
          <a:xfrm>
            <a:off x="2189638" y="1332641"/>
            <a:ext cx="1925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LJUDEVIT GAJ</a:t>
            </a:r>
            <a:endParaRPr sz="2400" dirty="0"/>
          </a:p>
        </p:txBody>
      </p:sp>
      <p:sp>
        <p:nvSpPr>
          <p:cNvPr id="219" name="Google Shape;219;p21"/>
          <p:cNvSpPr txBox="1"/>
          <p:nvPr/>
        </p:nvSpPr>
        <p:spPr>
          <a:xfrm>
            <a:off x="2202947" y="3819211"/>
            <a:ext cx="27572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7CADD2"/>
                </a:solidFill>
                <a:latin typeface="Calibri"/>
                <a:ea typeface="Calibri"/>
                <a:cs typeface="Calibri"/>
                <a:sym typeface="Calibri"/>
              </a:rPr>
              <a:t>ANTUN MIHANOVIĆ</a:t>
            </a:r>
            <a:endParaRPr sz="2400" dirty="0"/>
          </a:p>
        </p:txBody>
      </p:sp>
      <p:pic>
        <p:nvPicPr>
          <p:cNvPr id="220" name="Google Shape;22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400" y="1959729"/>
            <a:ext cx="1724481" cy="311289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/>
          <p:nvPr/>
        </p:nvSpPr>
        <p:spPr>
          <a:xfrm>
            <a:off x="2212794" y="1873850"/>
            <a:ext cx="535936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Kratka osnova </a:t>
            </a: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horvatsko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-slavenskoga </a:t>
            </a: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pravopisanja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1850.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gajica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uređeni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slovopis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Novine </a:t>
            </a: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horvatske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slavonske i dalmatinske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1835.</a:t>
            </a:r>
            <a:endParaRPr sz="2400" dirty="0"/>
          </a:p>
        </p:txBody>
      </p:sp>
      <p:sp>
        <p:nvSpPr>
          <p:cNvPr id="222" name="Google Shape;222;p21"/>
          <p:cNvSpPr txBox="1"/>
          <p:nvPr/>
        </p:nvSpPr>
        <p:spPr>
          <a:xfrm>
            <a:off x="2220129" y="4178957"/>
            <a:ext cx="417112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Horvatska</a:t>
            </a:r>
            <a:r>
              <a:rPr lang="hr-H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domovina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1835.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himna Republike Hrvatske) </a:t>
            </a:r>
            <a:endParaRPr sz="2400" dirty="0"/>
          </a:p>
        </p:txBody>
      </p:sp>
      <p:pic>
        <p:nvPicPr>
          <p:cNvPr id="223" name="Google Shape;22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16484" y="4178957"/>
            <a:ext cx="1438021" cy="1971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1"/>
          <p:cNvSpPr txBox="1"/>
          <p:nvPr/>
        </p:nvSpPr>
        <p:spPr>
          <a:xfrm>
            <a:off x="2279686" y="5526741"/>
            <a:ext cx="52255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Danicza</a:t>
            </a: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književni podistak </a:t>
            </a:r>
            <a:r>
              <a:rPr lang="hr-HR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Novina horvatskih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1"/>
          <p:cNvSpPr txBox="1"/>
          <p:nvPr/>
        </p:nvSpPr>
        <p:spPr>
          <a:xfrm>
            <a:off x="8471102" y="3066996"/>
            <a:ext cx="28391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preporoditelji: Ljudevit Gaj, Antun Mihanović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794</Words>
  <Application>Microsoft Office PowerPoint</Application>
  <PresentationFormat>Široki zaslon</PresentationFormat>
  <Paragraphs>104</Paragraphs>
  <Slides>17</Slides>
  <Notes>17</Notes>
  <HiddenSlides>1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Impact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cp:lastModifiedBy>Zrinka</cp:lastModifiedBy>
  <cp:revision>6</cp:revision>
  <dcterms:modified xsi:type="dcterms:W3CDTF">2020-09-17T21:12:40Z</dcterms:modified>
</cp:coreProperties>
</file>